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685" r:id="rId3"/>
    <p:sldMasterId id="2147483691" r:id="rId4"/>
    <p:sldMasterId id="2147483695" r:id="rId5"/>
    <p:sldMasterId id="2147483701" r:id="rId6"/>
    <p:sldMasterId id="2147483704" r:id="rId7"/>
    <p:sldMasterId id="2147483707" r:id="rId8"/>
    <p:sldMasterId id="2147483711" r:id="rId9"/>
  </p:sldMasterIdLst>
  <p:notesMasterIdLst>
    <p:notesMasterId r:id="rId19"/>
  </p:notesMasterIdLst>
  <p:handoutMasterIdLst>
    <p:handoutMasterId r:id="rId20"/>
  </p:handoutMasterIdLst>
  <p:sldIdLst>
    <p:sldId id="407" r:id="rId10"/>
    <p:sldId id="404" r:id="rId11"/>
    <p:sldId id="414" r:id="rId12"/>
    <p:sldId id="422" r:id="rId13"/>
    <p:sldId id="424" r:id="rId14"/>
    <p:sldId id="425" r:id="rId15"/>
    <p:sldId id="426" r:id="rId16"/>
    <p:sldId id="427" r:id="rId17"/>
    <p:sldId id="423" r:id="rId18"/>
  </p:sldIdLst>
  <p:sldSz cx="9144000" cy="6858000" type="screen4x3"/>
  <p:notesSz cx="6794500" cy="99314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4292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7" pos="68">
          <p15:clr>
            <a:srgbClr val="A4A3A4"/>
          </p15:clr>
        </p15:guide>
        <p15:guide id="8" pos="5647">
          <p15:clr>
            <a:srgbClr val="A4A3A4"/>
          </p15:clr>
        </p15:guide>
        <p15:guide id="12" orient="horz" pos="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чин Владимир Олегович" initials="СВО" lastIdx="2" clrIdx="0"/>
  <p:cmAuthor id="1" name="Недошивина Ольга Павловна" initials="НОП" lastIdx="4" clrIdx="1"/>
  <p:cmAuthor id="2" name="Сечин" initials="В.О." lastIdx="1" clrIdx="2"/>
  <p:cmAuthor id="3" name="Козлова Наталья Васильевна" initials="КНВ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DF3"/>
    <a:srgbClr val="D4D5D0"/>
    <a:srgbClr val="FFFFDD"/>
    <a:srgbClr val="F7FAE2"/>
    <a:srgbClr val="FE9154"/>
    <a:srgbClr val="FEA776"/>
    <a:srgbClr val="B6E7FF"/>
    <a:srgbClr val="EAF4DC"/>
    <a:srgbClr val="E4E4E4"/>
    <a:srgbClr val="DEE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0" autoAdjust="0"/>
    <p:restoredTop sz="94434" autoAdjust="0"/>
  </p:normalViewPr>
  <p:slideViewPr>
    <p:cSldViewPr>
      <p:cViewPr>
        <p:scale>
          <a:sx n="73" d="100"/>
          <a:sy n="73" d="100"/>
        </p:scale>
        <p:origin x="-1200" y="-16"/>
      </p:cViewPr>
      <p:guideLst>
        <p:guide orient="horz" pos="4292"/>
        <p:guide orient="horz" pos="4110"/>
        <p:guide orient="horz" pos="211"/>
        <p:guide pos="68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996" y="-90"/>
      </p:cViewPr>
      <p:guideLst>
        <p:guide orient="horz" pos="3110"/>
        <p:guide orient="horz" pos="3128"/>
        <p:guide pos="214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846" y="0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r">
              <a:defRPr sz="1200"/>
            </a:lvl1pPr>
          </a:lstStyle>
          <a:p>
            <a:fld id="{CC89C0C8-D61E-4D3A-8BB7-8FDE9247393E}" type="datetimeFigureOut">
              <a:rPr lang="ru-RU" smtClean="0"/>
              <a:pPr/>
              <a:t>24.06.2016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3239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846" y="9433239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r">
              <a:defRPr sz="1200"/>
            </a:lvl1pPr>
          </a:lstStyle>
          <a:p>
            <a:fld id="{F2BFDC81-0D22-4237-A2AF-4414A42DF1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19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r">
              <a:defRPr sz="1200"/>
            </a:lvl1pPr>
          </a:lstStyle>
          <a:p>
            <a:fld id="{EF653B42-29F0-4AA7-A438-4293C479E33F}" type="datetimeFigureOut">
              <a:rPr lang="ru-RU" smtClean="0"/>
              <a:pPr/>
              <a:t>24.06.2016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6" tIns="45603" rIns="91206" bIns="456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29"/>
          </a:xfrm>
          <a:prstGeom prst="rect">
            <a:avLst/>
          </a:prstGeom>
        </p:spPr>
        <p:txBody>
          <a:bodyPr vert="horz" lIns="91206" tIns="45603" rIns="91206" bIns="456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r">
              <a:defRPr sz="1200"/>
            </a:lvl1pPr>
          </a:lstStyle>
          <a:p>
            <a:fld id="{1DC321C3-C6E8-4E14-B5AD-C4025BA2F1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45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D4EA2-E4B4-4BAB-8C94-679144A055EE}" type="slidenum">
              <a:rPr lang="en-HK" smtClean="0">
                <a:solidFill>
                  <a:prstClr val="black"/>
                </a:solidFill>
              </a:rPr>
              <a:pPr/>
              <a:t>1</a:t>
            </a:fld>
            <a:endParaRPr lang="en-HK" dirty="0" smtClean="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9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9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4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0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1.xml"/><Relationship Id="rId7" Type="http://schemas.openxmlformats.org/officeDocument/2006/relationships/image" Target="../media/image19.emf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7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9.emf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38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37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0.jpe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4.xml"/><Relationship Id="rId7" Type="http://schemas.openxmlformats.org/officeDocument/2006/relationships/image" Target="../media/image19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7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9.em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56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55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20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2.xml"/><Relationship Id="rId7" Type="http://schemas.openxmlformats.org/officeDocument/2006/relationships/image" Target="../media/image19.emf"/><Relationship Id="rId2" Type="http://schemas.openxmlformats.org/officeDocument/2006/relationships/tags" Target="../tags/tag6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19.emf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oleObject" Target="../embeddings/oleObject24.bin"/><Relationship Id="rId2" Type="http://schemas.openxmlformats.org/officeDocument/2006/relationships/tags" Target="../tags/tag6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25.bin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20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7.xml"/><Relationship Id="rId7" Type="http://schemas.openxmlformats.org/officeDocument/2006/relationships/image" Target="../media/image19.emf"/><Relationship Id="rId2" Type="http://schemas.openxmlformats.org/officeDocument/2006/relationships/tags" Target="../tags/tag7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7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9.emf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oleObject" Target="../embeddings/oleObject28.bin"/><Relationship Id="rId2" Type="http://schemas.openxmlformats.org/officeDocument/2006/relationships/tags" Target="../tags/tag82.xml"/><Relationship Id="rId1" Type="http://schemas.openxmlformats.org/officeDocument/2006/relationships/vmlDrawing" Target="../drawings/vmlDrawing24.vml"/><Relationship Id="rId6" Type="http://schemas.openxmlformats.org/officeDocument/2006/relationships/tags" Target="../tags/tag86.xml"/><Relationship Id="rId11" Type="http://schemas.openxmlformats.org/officeDocument/2006/relationships/slideMaster" Target="../slideMasters/slideMaster8.xml"/><Relationship Id="rId5" Type="http://schemas.openxmlformats.org/officeDocument/2006/relationships/tags" Target="../tags/tag85.xml"/><Relationship Id="rId15" Type="http://schemas.openxmlformats.org/officeDocument/2006/relationships/oleObject" Target="../embeddings/oleObject29.bin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0.jpe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2.xml"/><Relationship Id="rId7" Type="http://schemas.openxmlformats.org/officeDocument/2006/relationships/image" Target="../media/image19.emf"/><Relationship Id="rId2" Type="http://schemas.openxmlformats.org/officeDocument/2006/relationships/tags" Target="../tags/tag9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9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BRF-91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35" y="3847538"/>
            <a:ext cx="3472469" cy="30104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054971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9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2" name="Picture 10" descr="SBRF-912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35" y="4077072"/>
            <a:ext cx="3472469" cy="2780927"/>
          </a:xfrm>
          <a:prstGeom prst="rect">
            <a:avLst/>
          </a:prstGeom>
        </p:spPr>
      </p:pic>
      <p:cxnSp>
        <p:nvCxnSpPr>
          <p:cNvPr id="14" name="Straight Connector 9"/>
          <p:cNvCxnSpPr/>
          <p:nvPr userDrawn="1"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232" y="6093297"/>
            <a:ext cx="774460" cy="705679"/>
          </a:xfrm>
          <a:prstGeom prst="rect">
            <a:avLst/>
          </a:prstGeom>
        </p:spPr>
      </p:pic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7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470902"/>
              </p:ext>
            </p:extLst>
          </p:nvPr>
        </p:nvGraphicFramePr>
        <p:xfrm>
          <a:off x="1472" y="187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" y="187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Сбербанк России. Всегда рядом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8023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9939" y="237863"/>
            <a:ext cx="6830242" cy="292388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" y="656820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4816" y="1389063"/>
            <a:ext cx="8713177" cy="1080502"/>
          </a:xfrm>
          <a:noFill/>
        </p:spPr>
        <p:txBody>
          <a:bodyPr wrap="square" lIns="97740" tIns="48870" rIns="97740" bIns="48870" rtlCol="0">
            <a:spAutoFit/>
          </a:bodyPr>
          <a:lstStyle>
            <a:lvl1pPr>
              <a:defRPr lang="en-US" sz="1100" kern="1200" smtClean="0"/>
            </a:lvl1pPr>
            <a:lvl2pPr>
              <a:defRPr lang="en-US" sz="1100" kern="1200" smtClean="0">
                <a:ea typeface="+mn-ea"/>
                <a:cs typeface="+mn-cs"/>
              </a:defRPr>
            </a:lvl2pPr>
            <a:lvl3pPr>
              <a:defRPr lang="en-US" sz="1100" kern="1200" smtClean="0">
                <a:ea typeface="+mn-ea"/>
                <a:cs typeface="+mn-cs"/>
              </a:defRPr>
            </a:lvl3pPr>
            <a:lvl4pPr>
              <a:defRPr lang="en-US" sz="1100" kern="1200" smtClean="0">
                <a:ea typeface="+mn-ea"/>
                <a:cs typeface="+mn-cs"/>
              </a:defRPr>
            </a:lvl4pPr>
            <a:lvl5pPr>
              <a:defRPr lang="en-US" sz="1100" kern="1200">
                <a:ea typeface="+mn-ea"/>
                <a:cs typeface="+mn-cs"/>
              </a:defRPr>
            </a:lvl5pPr>
          </a:lstStyle>
          <a:p>
            <a:pPr lvl="0" defTabSz="920931" latinLnBrk="0"/>
            <a:r>
              <a:rPr lang="en-US" dirty="0" smtClean="0"/>
              <a:t>Click to edit Master text styles</a:t>
            </a:r>
          </a:p>
          <a:p>
            <a:pPr marL="190500" lvl="1" indent="-190500" defTabSz="920931" latinLnBrk="0"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381000" lvl="2" indent="-190500" defTabSz="920931" latinLnBrk="0">
              <a:buFont typeface="Arial"/>
            </a:pPr>
            <a:r>
              <a:rPr lang="en-US" dirty="0" smtClean="0"/>
              <a:t>Third level</a:t>
            </a:r>
          </a:p>
          <a:p>
            <a:pPr marL="571500" lvl="3" indent="-190500" defTabSz="920931" latinLnBrk="0">
              <a:buFont typeface="Arial"/>
              <a:buChar char="-"/>
            </a:pPr>
            <a:r>
              <a:rPr lang="en-US" dirty="0" smtClean="0"/>
              <a:t>Fourth level</a:t>
            </a:r>
          </a:p>
          <a:p>
            <a:pPr marL="762000" lvl="4" indent="-190500" defTabSz="920931" latinLnBrk="0">
              <a:buFont typeface="Arial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4816" y="922277"/>
            <a:ext cx="3015762" cy="40011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400" b="1" kern="1200" smtClean="0">
                <a:solidFill>
                  <a:srgbClr val="00B050"/>
                </a:solidFill>
                <a:latin typeface="+mj-lt"/>
              </a:defRPr>
            </a:lvl1pPr>
            <a:lvl2pPr>
              <a:defRPr lang="en-US" sz="1200" kern="1200" smtClean="0">
                <a:solidFill>
                  <a:srgbClr val="00B050"/>
                </a:solidFill>
                <a:ea typeface="+mn-ea"/>
                <a:cs typeface="+mn-cs"/>
              </a:defRPr>
            </a:lvl2pPr>
            <a:lvl3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3pPr>
            <a:lvl4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4pPr>
            <a:lvl5pPr>
              <a:defRPr lang="en-US" sz="1000" kern="1200">
                <a:solidFill>
                  <a:schemeClr val="accent2"/>
                </a:solidFill>
                <a:ea typeface="+mn-ea"/>
                <a:cs typeface="+mn-cs"/>
              </a:defRPr>
            </a:lvl5pPr>
          </a:lstStyle>
          <a:p>
            <a:pPr lvl="0" defTabSz="921855" latinLnBrk="0">
              <a:spcBef>
                <a:spcPts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 defTabSz="921855" latinLnBrk="0">
              <a:spcBef>
                <a:spcPts val="0"/>
              </a:spcBef>
              <a:buNone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982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92" y="102266"/>
            <a:ext cx="185402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" y="591065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8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" y="6676591"/>
            <a:ext cx="8892000" cy="12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0"/>
            <a:ext cx="5036084" cy="482440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806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90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D21E-531C-4A91-9D0B-B03631C54D2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69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77" y="4407456"/>
            <a:ext cx="7771995" cy="59939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77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0344" indent="0">
              <a:buNone/>
              <a:defRPr sz="1800"/>
            </a:lvl2pPr>
            <a:lvl3pPr marL="920773" indent="0">
              <a:buNone/>
              <a:defRPr sz="1600"/>
            </a:lvl3pPr>
            <a:lvl4pPr marL="1381166" indent="0">
              <a:buNone/>
              <a:defRPr sz="1400"/>
            </a:lvl4pPr>
            <a:lvl5pPr marL="1841555" indent="0">
              <a:buNone/>
              <a:defRPr sz="1400"/>
            </a:lvl5pPr>
            <a:lvl6pPr marL="2301946" indent="0">
              <a:buNone/>
              <a:defRPr sz="1400"/>
            </a:lvl6pPr>
            <a:lvl7pPr marL="2762337" indent="0">
              <a:buNone/>
              <a:defRPr sz="1400"/>
            </a:lvl7pPr>
            <a:lvl8pPr marL="3222727" indent="0">
              <a:buNone/>
              <a:defRPr sz="1400"/>
            </a:lvl8pPr>
            <a:lvl9pPr marL="368311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9981-FB53-4200-8910-3FCCF9EDC7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9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179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68B8-904A-490B-B590-A2244EA8F474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09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39509"/>
            <a:ext cx="8230410" cy="27776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44" indent="0">
              <a:buNone/>
              <a:defRPr sz="2000" b="1"/>
            </a:lvl2pPr>
            <a:lvl3pPr marL="920773" indent="0">
              <a:buNone/>
              <a:defRPr sz="1800" b="1"/>
            </a:lvl3pPr>
            <a:lvl4pPr marL="1381166" indent="0">
              <a:buNone/>
              <a:defRPr sz="1600" b="1"/>
            </a:lvl4pPr>
            <a:lvl5pPr marL="1841555" indent="0">
              <a:buNone/>
              <a:defRPr sz="1600" b="1"/>
            </a:lvl5pPr>
            <a:lvl6pPr marL="2301946" indent="0">
              <a:buNone/>
              <a:defRPr sz="1600" b="1"/>
            </a:lvl6pPr>
            <a:lvl7pPr marL="2762337" indent="0">
              <a:buNone/>
              <a:defRPr sz="1600" b="1"/>
            </a:lvl7pPr>
            <a:lvl8pPr marL="3222727" indent="0">
              <a:buNone/>
              <a:defRPr sz="1600" b="1"/>
            </a:lvl8pPr>
            <a:lvl9pPr marL="3683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6" y="2175319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44" indent="0">
              <a:buNone/>
              <a:defRPr sz="2000" b="1"/>
            </a:lvl2pPr>
            <a:lvl3pPr marL="920773" indent="0">
              <a:buNone/>
              <a:defRPr sz="1800" b="1"/>
            </a:lvl3pPr>
            <a:lvl4pPr marL="1381166" indent="0">
              <a:buNone/>
              <a:defRPr sz="1600" b="1"/>
            </a:lvl4pPr>
            <a:lvl5pPr marL="1841555" indent="0">
              <a:buNone/>
              <a:defRPr sz="1600" b="1"/>
            </a:lvl5pPr>
            <a:lvl6pPr marL="2301946" indent="0">
              <a:buNone/>
              <a:defRPr sz="1600" b="1"/>
            </a:lvl6pPr>
            <a:lvl7pPr marL="2762337" indent="0">
              <a:buNone/>
              <a:defRPr sz="1600" b="1"/>
            </a:lvl7pPr>
            <a:lvl8pPr marL="3222727" indent="0">
              <a:buNone/>
              <a:defRPr sz="1600" b="1"/>
            </a:lvl8pPr>
            <a:lvl9pPr marL="3683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3" y="2175319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6768-60A8-4C12-9433-BD3CCD0945A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63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C3FD-2C65-4BC9-80E8-D50CE40597D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6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B35A-683C-4C6D-9624-7EF1DF4AF35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23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50" y="1700809"/>
            <a:ext cx="2948006" cy="415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5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42708"/>
            <a:ext cx="3008044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990" y="273745"/>
            <a:ext cx="5112217" cy="58521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5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0344" indent="0">
              <a:buNone/>
              <a:defRPr sz="1200"/>
            </a:lvl2pPr>
            <a:lvl3pPr marL="920773" indent="0">
              <a:buNone/>
              <a:defRPr sz="1000"/>
            </a:lvl3pPr>
            <a:lvl4pPr marL="1381166" indent="0">
              <a:buNone/>
              <a:defRPr sz="900"/>
            </a:lvl4pPr>
            <a:lvl5pPr marL="1841555" indent="0">
              <a:buNone/>
              <a:defRPr sz="900"/>
            </a:lvl5pPr>
            <a:lvl6pPr marL="2301946" indent="0">
              <a:buNone/>
              <a:defRPr sz="900"/>
            </a:lvl6pPr>
            <a:lvl7pPr marL="2762337" indent="0">
              <a:buNone/>
              <a:defRPr sz="900"/>
            </a:lvl7pPr>
            <a:lvl8pPr marL="3222727" indent="0">
              <a:buNone/>
              <a:defRPr sz="900"/>
            </a:lvl8pPr>
            <a:lvl9pPr marL="3683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D5D4-AB63-4989-AD55-C5B02D15636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65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5075462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5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0344" indent="0">
              <a:buNone/>
              <a:defRPr sz="2900"/>
            </a:lvl2pPr>
            <a:lvl3pPr marL="920773" indent="0">
              <a:buNone/>
              <a:defRPr sz="2400"/>
            </a:lvl3pPr>
            <a:lvl4pPr marL="1381166" indent="0">
              <a:buNone/>
              <a:defRPr sz="2000"/>
            </a:lvl4pPr>
            <a:lvl5pPr marL="1841555" indent="0">
              <a:buNone/>
              <a:defRPr sz="2000"/>
            </a:lvl5pPr>
            <a:lvl6pPr marL="2301946" indent="0">
              <a:buNone/>
              <a:defRPr sz="2000"/>
            </a:lvl6pPr>
            <a:lvl7pPr marL="2762337" indent="0">
              <a:buNone/>
              <a:defRPr sz="2000"/>
            </a:lvl7pPr>
            <a:lvl8pPr marL="3222727" indent="0">
              <a:buNone/>
              <a:defRPr sz="2000"/>
            </a:lvl8pPr>
            <a:lvl9pPr marL="368311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5"/>
          </a:xfrm>
        </p:spPr>
        <p:txBody>
          <a:bodyPr/>
          <a:lstStyle>
            <a:lvl1pPr marL="0" indent="0">
              <a:buNone/>
              <a:defRPr sz="1400"/>
            </a:lvl1pPr>
            <a:lvl2pPr marL="460344" indent="0">
              <a:buNone/>
              <a:defRPr sz="1200"/>
            </a:lvl2pPr>
            <a:lvl3pPr marL="920773" indent="0">
              <a:buNone/>
              <a:defRPr sz="1000"/>
            </a:lvl3pPr>
            <a:lvl4pPr marL="1381166" indent="0">
              <a:buNone/>
              <a:defRPr sz="900"/>
            </a:lvl4pPr>
            <a:lvl5pPr marL="1841555" indent="0">
              <a:buNone/>
              <a:defRPr sz="900"/>
            </a:lvl5pPr>
            <a:lvl6pPr marL="2301946" indent="0">
              <a:buNone/>
              <a:defRPr sz="900"/>
            </a:lvl6pPr>
            <a:lvl7pPr marL="2762337" indent="0">
              <a:buNone/>
              <a:defRPr sz="900"/>
            </a:lvl7pPr>
            <a:lvl8pPr marL="3222727" indent="0">
              <a:buNone/>
              <a:defRPr sz="900"/>
            </a:lvl8pPr>
            <a:lvl9pPr marL="3683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CB39-0E47-4FE1-91C9-3576BCD73E67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19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B4E4-0E3A-4AB8-80A2-8B50CF25A55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4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379020"/>
            <a:ext cx="277768" cy="2858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88" y="379020"/>
            <a:ext cx="4989109" cy="2858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B7DE-561C-48E6-8365-CC49DB72D9B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517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15280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4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51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6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8" y="5027671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81148662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8" y="5027672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8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98843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0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1"/>
            <a:ext cx="5036084" cy="507831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702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15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81" y="388739"/>
            <a:ext cx="8261194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406526"/>
            <a:ext cx="8274799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4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5116667"/>
              </p:ext>
            </p:extLst>
          </p:nvPr>
        </p:nvGraphicFramePr>
        <p:xfrm>
          <a:off x="1511" y="185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" y="185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3039717" y="2934403"/>
            <a:ext cx="5664526" cy="892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32686" y="2934431"/>
            <a:ext cx="2306456" cy="446276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#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889186" y="286013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330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576250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93465" y="2760063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93465" y="4233968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/>
        </p:nvSpPr>
        <p:spPr bwMode="auto">
          <a:xfrm>
            <a:off x="2993475" y="5027683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54" descr="Sberbank_russian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/>
        </p:nvSpPr>
        <p:spPr bwMode="auto">
          <a:xfrm>
            <a:off x="2993475" y="5027684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1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1"/>
          <a:stretch/>
        </p:blipFill>
        <p:spPr>
          <a:xfrm>
            <a:off x="107504" y="2002186"/>
            <a:ext cx="3314328" cy="3659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34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5585372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498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2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754794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4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51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6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8" y="5027671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04254941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8" y="5027672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871799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3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1"/>
            <a:ext cx="5036084" cy="507831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702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602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81" y="388739"/>
            <a:ext cx="8261194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406526"/>
            <a:ext cx="8274799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3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1183059"/>
              </p:ext>
            </p:extLst>
          </p:nvPr>
        </p:nvGraphicFramePr>
        <p:xfrm>
          <a:off x="1511" y="185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" y="185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3039717" y="2934403"/>
            <a:ext cx="5664526" cy="892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32686" y="2934431"/>
            <a:ext cx="2306456" cy="446276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#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889186" y="286013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30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32646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92165001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216280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6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99219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4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6659255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5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304777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2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RF-91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54" y="1988841"/>
            <a:ext cx="2692794" cy="3557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9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50897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46199610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354902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2E-6470-414E-9BE4-8D73D57A32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7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420898"/>
            <a:ext cx="360040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 lIns="0" tIns="0" rIns="0" bIns="0"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812254"/>
            <a:ext cx="9144000" cy="0"/>
          </a:xfrm>
          <a:prstGeom prst="line">
            <a:avLst/>
          </a:prstGeom>
          <a:ln w="38100">
            <a:solidFill>
              <a:srgbClr val="C6E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3-12-24 at 12.16.45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0" y="1917"/>
            <a:ext cx="2454910" cy="7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05F-F702-4108-AB5B-D72A6B738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D57A-09AB-48B3-8F2B-C60FE36FE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5DFD-D80A-4E7E-A5F4-D174A5FB01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C073-641A-44F5-A7E5-1B8C5F5F93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4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072D-BEDD-4A05-B05F-70EDD836A0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02D-02B8-4ED1-A87B-ACB51709BC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05" y="1916833"/>
            <a:ext cx="2586884" cy="3538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DED8-A828-431B-B70D-C7AE19995F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5BF-18AF-4034-B13B-87E22AC8B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2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021-5D0A-4DD6-9AD7-27C938EF89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3 at 18.49.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3719">
            <a:off x="765068" y="2089054"/>
            <a:ext cx="2345175" cy="372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3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 lIns="0" tIns="0" rIns="0" bIns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6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805266"/>
            <a:ext cx="778042" cy="10527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AD4EB0-CEB3-4892-90AA-400FF97E5AC3}" type="slidenum">
              <a:rPr lang="ru-R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4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32" y="6021290"/>
            <a:ext cx="783872" cy="719071"/>
          </a:xfrm>
          <a:prstGeom prst="rect">
            <a:avLst/>
          </a:prstGeom>
        </p:spPr>
      </p:pic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AD4EB0-CEB3-4892-90AA-400FF97E5AC3}" type="slidenum">
              <a:rPr lang="ru-RU" sz="14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/>
              <a:t>‹#›</a:t>
            </a:fld>
            <a:endParaRPr lang="ru-RU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6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heme" Target="../theme/theme4.xml"/><Relationship Id="rId7" Type="http://schemas.openxmlformats.org/officeDocument/2006/relationships/tags" Target="../tags/tag2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9.vml"/><Relationship Id="rId9" Type="http://schemas.openxmlformats.org/officeDocument/2006/relationships/image" Target="../media/image1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12.v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32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heme" Target="../theme/theme6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ags" Target="../tags/tag50.xml"/><Relationship Id="rId11" Type="http://schemas.openxmlformats.org/officeDocument/2006/relationships/image" Target="../media/image13.png"/><Relationship Id="rId5" Type="http://schemas.openxmlformats.org/officeDocument/2006/relationships/tags" Target="../tags/tag49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17.vml"/><Relationship Id="rId9" Type="http://schemas.openxmlformats.org/officeDocument/2006/relationships/image" Target="../media/image18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heme" Target="../theme/theme7.xml"/><Relationship Id="rId7" Type="http://schemas.openxmlformats.org/officeDocument/2006/relationships/tags" Target="../tags/tag6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ags" Target="../tags/tag65.xml"/><Relationship Id="rId11" Type="http://schemas.openxmlformats.org/officeDocument/2006/relationships/image" Target="../media/image13.png"/><Relationship Id="rId5" Type="http://schemas.openxmlformats.org/officeDocument/2006/relationships/tags" Target="../tags/tag64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20.vml"/><Relationship Id="rId9" Type="http://schemas.openxmlformats.org/officeDocument/2006/relationships/image" Target="../media/image1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heme" Target="../theme/theme8.xml"/><Relationship Id="rId7" Type="http://schemas.openxmlformats.org/officeDocument/2006/relationships/tags" Target="../tags/tag8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80.xml"/><Relationship Id="rId11" Type="http://schemas.openxmlformats.org/officeDocument/2006/relationships/image" Target="../media/image13.png"/><Relationship Id="rId5" Type="http://schemas.openxmlformats.org/officeDocument/2006/relationships/tags" Target="../tags/tag79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23.vml"/><Relationship Id="rId9" Type="http://schemas.openxmlformats.org/officeDocument/2006/relationships/image" Target="../media/image1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30140020"/>
              </p:ext>
            </p:extLst>
          </p:nvPr>
        </p:nvGraphicFramePr>
        <p:xfrm>
          <a:off x="1590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2119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111"/>
            <a:ext cx="6034150" cy="116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1143"/>
            <a:ext cx="8229600" cy="47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48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71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600" indent="-174625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850" indent="-9525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rgbClr val="464648"/>
          </a:solidFill>
          <a:latin typeface="+mj-lt"/>
          <a:ea typeface="+mn-ea"/>
          <a:cs typeface="+mn-cs"/>
        </a:defRPr>
      </a:lvl3pPr>
      <a:lvl4pPr marL="625475" indent="-174625" algn="l" defTabSz="457200" rtl="0" eaLnBrk="1" latinLnBrk="0" hangingPunct="1">
        <a:spcBef>
          <a:spcPct val="20000"/>
        </a:spcBef>
        <a:buFont typeface="Arial"/>
        <a:buChar char="–"/>
        <a:tabLst>
          <a:tab pos="538163" algn="l"/>
        </a:tabLst>
        <a:defRPr sz="1000" kern="1200">
          <a:solidFill>
            <a:srgbClr val="464648"/>
          </a:solidFill>
          <a:latin typeface="+mj-lt"/>
          <a:ea typeface="+mn-ea"/>
          <a:cs typeface="+mn-cs"/>
        </a:defRPr>
      </a:lvl4pPr>
      <a:lvl5pPr marL="625475" indent="-87313" algn="l" defTabSz="457200" rtl="0" eaLnBrk="1" latinLnBrk="0" hangingPunct="1">
        <a:spcBef>
          <a:spcPct val="20000"/>
        </a:spcBef>
        <a:buFont typeface="Arial"/>
        <a:buChar char="•"/>
        <a:tabLst>
          <a:tab pos="538163" algn="l"/>
        </a:tabLst>
        <a:defRPr sz="8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616" y="381469"/>
            <a:ext cx="685840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21618" y="3239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3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792056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/>
        </p:nvGrpSpPr>
        <p:grpSpPr bwMode="auto">
          <a:xfrm>
            <a:off x="121489" y="6265172"/>
            <a:ext cx="8722840" cy="432472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04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86508" indent="-786508" defTabSz="901594" fontAlgn="base">
                <a:spcBef>
                  <a:spcPct val="0"/>
                </a:spcBef>
                <a:spcAft>
                  <a:spcPct val="0"/>
                </a:spcAft>
                <a:tabLst>
                  <a:tab pos="784909" algn="l"/>
                </a:tabLst>
              </a:pPr>
              <a:r>
                <a:rPr lang="ru-RU" sz="10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82165" y="1158119"/>
            <a:ext cx="4350892" cy="510220"/>
            <a:chOff x="915" y="715"/>
            <a:chExt cx="2686" cy="315"/>
          </a:xfrm>
        </p:grpSpPr>
        <p:cxnSp>
          <p:nvCxnSpPr>
            <p:cNvPr id="1041" name="AutoShape 249" hidden="1"/>
            <p:cNvCxnSpPr>
              <a:cxnSpLocks noChangeShapeType="1"/>
              <a:stCxn id="1042" idx="4"/>
              <a:endCxn id="104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2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3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9133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21" y="6598841"/>
            <a:ext cx="199241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3335" fontAlgn="base">
              <a:spcBef>
                <a:spcPct val="0"/>
              </a:spcBef>
              <a:spcAft>
                <a:spcPct val="0"/>
              </a:spcAft>
              <a:defRPr/>
            </a:pPr>
            <a:fld id="{B3844F83-A5C1-4B68-9BBD-E8451CC676F7}" type="slidenum">
              <a:rPr lang="ru-RU"/>
              <a:pPr defTabSz="91333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dirty="0"/>
              <a:t> </a:t>
            </a:r>
          </a:p>
        </p:txBody>
      </p:sp>
      <p:sp>
        <p:nvSpPr>
          <p:cNvPr id="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594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034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6"/>
            <a:ext cx="2070156" cy="5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Группа 14"/>
          <p:cNvGrpSpPr>
            <a:grpSpLocks/>
          </p:cNvGrpSpPr>
          <p:nvPr/>
        </p:nvGrpSpPr>
        <p:grpSpPr bwMode="auto">
          <a:xfrm>
            <a:off x="121489" y="701358"/>
            <a:ext cx="8973916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3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6" name="Группа 15"/>
          <p:cNvGrpSpPr>
            <a:grpSpLocks/>
          </p:cNvGrpSpPr>
          <p:nvPr/>
        </p:nvGrpSpPr>
        <p:grpSpPr bwMode="auto">
          <a:xfrm>
            <a:off x="121489" y="6731661"/>
            <a:ext cx="8973916" cy="43735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3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60344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20773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81166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41555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marL="345292" indent="-345292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5028" indent="-193432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0344" indent="-263769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8650" indent="-156666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1331" indent="-131084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11724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72110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32507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92896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44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0773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166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555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1946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2337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2727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115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5675716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4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1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3" y="198095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0" y="419893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1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7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5789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626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GB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9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GB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1269970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8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9" y="198096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7" y="4198943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5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70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3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0957530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1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3" y="198095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0" y="419893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1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7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5789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626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GB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9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GB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5956649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203413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3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4038784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4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FAD81-7A12-4428-A23B-AF79CC19B2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6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097"/>
          <a:stretch/>
        </p:blipFill>
        <p:spPr>
          <a:xfrm>
            <a:off x="8868803" y="6309320"/>
            <a:ext cx="262573" cy="454458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2916238" y="3911062"/>
            <a:ext cx="0" cy="360000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2" name="Рисунок 31" descr="\\psf\Home\Desktop\PI_S4_REV_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23" y="764704"/>
            <a:ext cx="335217" cy="31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0" descr="SBRF-91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30" y="1985499"/>
            <a:ext cx="6510020" cy="422973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812254"/>
            <a:ext cx="9144000" cy="0"/>
          </a:xfrm>
          <a:prstGeom prst="line">
            <a:avLst/>
          </a:prstGeom>
          <a:ln w="38100">
            <a:solidFill>
              <a:srgbClr val="C6E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Screen Shot 2013-12-24 at 12.16.4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0" y="1917"/>
            <a:ext cx="2454910" cy="788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7704856" cy="810672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703C"/>
                </a:solidFill>
              </a:rPr>
              <a:t>Памятка кандидату </a:t>
            </a:r>
            <a:endParaRPr lang="ru-RU" sz="2100" b="1" dirty="0">
              <a:solidFill>
                <a:srgbClr val="0070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58052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3C"/>
                </a:solidFill>
              </a:rPr>
              <a:t>ПАО «Сбербанк»</a:t>
            </a:r>
            <a:endParaRPr lang="ru-RU" b="1" dirty="0">
              <a:solidFill>
                <a:srgbClr val="007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Содержание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068393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</a:p>
          <a:p>
            <a:pPr marL="342900" indent="-342900">
              <a:buAutoNum type="arabicPeriod"/>
            </a:pP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Открытие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избирательного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счета		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пожертвований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Памятка для жертвователей – физических лиц и индивидуальных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предпринимателей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Памятка для жертвователей – юридических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Операции по специальному избирательному счету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         			</a:t>
            </a:r>
          </a:p>
          <a:p>
            <a:pPr marL="342900" indent="-342900">
              <a:buAutoNum type="arabicPeriod" startAt="3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9580" y="3429000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1.</a:t>
            </a:r>
            <a:r>
              <a:rPr lang="en-US" sz="1400" dirty="0" smtClean="0"/>
              <a:t> </a:t>
            </a:r>
            <a:r>
              <a:rPr lang="ru-RU" sz="1400" dirty="0" smtClean="0"/>
              <a:t>«Открытие специального избирательного счета»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980728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Получение в избирательной комиссии необходимых для открытия счета в банке документов, а именно:</a:t>
            </a: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Посещение подразделения ПАО Сбербанк для открытия счета</a:t>
            </a:r>
            <a:endParaRPr lang="ru-RU" sz="1200" b="1" i="1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Открытие счета происходит в день обращения при посещении Банка в период с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понедельника по пятницу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(за исключением выходных и праздничных дней) при предоставлении в ПАО Сбербанк следующих документов: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10571"/>
              </p:ext>
            </p:extLst>
          </p:nvPr>
        </p:nvGraphicFramePr>
        <p:xfrm>
          <a:off x="503548" y="1226606"/>
          <a:ext cx="8136904" cy="1554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104456"/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уполномоченных представителей</a:t>
                      </a:r>
                      <a:endParaRPr lang="ru-RU" sz="12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уполномоченным представителем по финансовым вопросам</a:t>
                      </a:r>
                      <a:endParaRPr lang="ru-RU" sz="12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9712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подразделении ПАО Сбербанк</a:t>
                      </a:r>
                      <a:r>
                        <a:rPr lang="ru-RU" sz="1100" baseline="0" dirty="0" smtClean="0">
                          <a:solidFill>
                            <a:srgbClr val="00B0F0"/>
                          </a:solidFill>
                        </a:rPr>
                        <a:t>. </a:t>
                      </a:r>
                      <a:endParaRPr lang="ru-RU" sz="11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подразделении ПАО Сбербанк</a:t>
                      </a:r>
                      <a:endParaRPr lang="ru-RU" sz="1100" dirty="0"/>
                    </a:p>
                    <a:p>
                      <a:pPr algn="l"/>
                      <a:r>
                        <a:rPr lang="ru-RU" sz="1100" dirty="0" smtClean="0"/>
                        <a:t>2. Постановление/решение о регистрации  уполномоченного представителя по финансовым вопросам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69787"/>
              </p:ext>
            </p:extLst>
          </p:nvPr>
        </p:nvGraphicFramePr>
        <p:xfrm>
          <a:off x="539552" y="4221088"/>
          <a:ext cx="8136904" cy="2540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104456"/>
              </a:tblGrid>
              <a:tr h="60486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уполномоченных представителей</a:t>
                      </a:r>
                      <a:endParaRPr lang="ru-RU" sz="1200" b="1" i="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уполномоченным представителем по финансовым вопросам</a:t>
                      </a:r>
                      <a:endParaRPr lang="ru-RU" sz="12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8522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счета в конкретном подразделении ПАО Сбербанк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Паспорт гражданина РФ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(либо заменяющий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его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3. Карточка с образцами подписей и оттиска печати (можно оформить в ПАО Сбербанк)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конкретном подразделении ПАО Сбербанк</a:t>
                      </a:r>
                      <a:endParaRPr lang="ru-RU" sz="1100" dirty="0"/>
                    </a:p>
                    <a:p>
                      <a:pPr algn="l"/>
                      <a:r>
                        <a:rPr lang="ru-RU" sz="1100" dirty="0" smtClean="0"/>
                        <a:t>2. Постановление/решение о регистрации  уполномоченного представителя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 финансовым вопросам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Нотариально удостоверенная доверенность на уполномоченного представителя по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финансовым вопросам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Паспорт гражданина РФ (либо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заменяющий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его документ) уполномоченного представителя по финансовым вопросам</a:t>
                      </a:r>
                    </a:p>
                    <a:p>
                      <a:pPr algn="l"/>
                      <a:r>
                        <a:rPr lang="ru-RU" sz="1100" baseline="0" dirty="0" smtClean="0"/>
                        <a:t>5. Карточка с образцами подписей и оттиска печати (можно оформить в ПАО Сбербанк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339752" y="3501008"/>
            <a:ext cx="4392488" cy="634717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на: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Режим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 подразделения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/>
                </a:solidFill>
              </a:rPr>
              <a:t>Полноту </a:t>
            </a:r>
            <a:r>
              <a:rPr lang="ru-RU" sz="1000" b="1" i="1" dirty="0">
                <a:solidFill>
                  <a:schemeClr val="tx1"/>
                </a:solidFill>
              </a:rPr>
              <a:t>предоставляемых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ПАО Сбербанк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документов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офисе ПАО </a:t>
            </a:r>
            <a:r>
              <a:rPr lang="ru-RU" sz="1200" b="1" i="1" dirty="0"/>
              <a:t>Сбербанк </a:t>
            </a:r>
            <a:r>
              <a:rPr lang="ru-RU" sz="1200" b="1" i="1" dirty="0" smtClean="0"/>
              <a:t>воспользоваться кнопкой «Решить проблему» в электронной очереди, после чего обратиться к руководителю </a:t>
            </a:r>
            <a:r>
              <a:rPr lang="ru-RU" sz="1200" b="1" i="1" dirty="0"/>
              <a:t>либо его </a:t>
            </a:r>
            <a:r>
              <a:rPr lang="ru-RU" sz="1200" b="1" i="1" dirty="0" smtClean="0"/>
              <a:t>заместителю</a:t>
            </a:r>
            <a:endParaRPr lang="ru-RU" sz="1200" b="1" i="1" dirty="0"/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Сообщить сотруднику ПАО Сбербанк, что Вам </a:t>
            </a:r>
            <a:r>
              <a:rPr lang="ru-RU" sz="1200" b="1" i="1" u="sng" dirty="0">
                <a:solidFill>
                  <a:srgbClr val="FF0000"/>
                </a:solidFill>
              </a:rPr>
              <a:t>необходимо открыть специальный избирательный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счет кандидата</a:t>
            </a:r>
            <a:endParaRPr lang="ru-RU" sz="12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 ПАО Сбербанк примет у Вас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 для проверки</a:t>
            </a:r>
            <a:r>
              <a:rPr lang="ru-RU" sz="1200" b="1" i="1" dirty="0" smtClean="0">
                <a:solidFill>
                  <a:srgbClr val="00B0F0"/>
                </a:solidFill>
              </a:rPr>
              <a:t>,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чего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приступит к процедуре открытия счета.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Вам будет предложено подписать: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избирательного счета кандидата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Заявление на открытие счета (может отсутствовать в соответствии с требованиями нормативных документов субъекта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на территории которого открывается специальный избирательный счет)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Карточк</a:t>
            </a:r>
            <a:r>
              <a:rPr lang="ru-RU" sz="1200" b="1" i="1" dirty="0" smtClean="0">
                <a:solidFill>
                  <a:srgbClr val="0070C0"/>
                </a:solidFill>
              </a:rPr>
              <a:t>у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 образцами подписей (если карточка оформляется в ПАО Сбербанк)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Счет считается открытым, когда Вам будет выдан подписанный со стороны ПАО Сбербанк Договор специального избирательного счета кандидата с указанным в нем 20-ти-значным номером специального избирательного счета кандидата.</a:t>
            </a: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ПОЗДРАВЛЯЕМ – СЧЕТ ОТКРЫТ!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необходимо, то Вы можете попросить выдать Вам справку/уведомление об открытии счета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716" y="373950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1.</a:t>
            </a:r>
            <a:r>
              <a:rPr lang="en-US" sz="1400" dirty="0" smtClean="0"/>
              <a:t> </a:t>
            </a:r>
            <a:r>
              <a:rPr lang="ru-RU" sz="1400" dirty="0" smtClean="0"/>
              <a:t>«Открытие специального избирательного счета»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3586371"/>
            <a:ext cx="2016224" cy="1138773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счета в Договоре должен начинаться только с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40810</a:t>
            </a:r>
            <a:endParaRPr lang="ru-RU" sz="1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5517232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подписания Договора и получения номера специального избирательного счета, возможно осуществлять операции перечисления пожертвований на этот счет. Прием пожертвований осуществляется в любом  подразделении Банка в часы его работы с клиентами, пожертвования</a:t>
            </a:r>
            <a:r>
              <a:rPr lang="ru-RU" sz="1200" b="1" i="1" dirty="0" smtClean="0">
                <a:solidFill>
                  <a:srgbClr val="0070C0"/>
                </a:solidFill>
              </a:rPr>
              <a:t>,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направленные через удаленные каналы обслуживания: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физических лиц посредством СБОЛ – в любое время;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юридических лиц посредством СББОЛ, Клиент-Сбербанк, СПЭД – в режим</a:t>
            </a:r>
            <a:r>
              <a:rPr lang="ru-RU" sz="1200" b="1" i="1" dirty="0" smtClean="0">
                <a:solidFill>
                  <a:srgbClr val="0070C0"/>
                </a:solidFill>
              </a:rPr>
              <a:t>е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обслуживания по удаленным каналам.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Зачисление пожертвований, поступающих на специальный избирательный счет кандидата, осуществляется в соответствии с действующим законодательством РФ и не может превышать 3-х банковских</a:t>
            </a:r>
            <a:r>
              <a:rPr lang="ru-RU" sz="1200" b="1" i="1" dirty="0" smtClean="0">
                <a:solidFill>
                  <a:srgbClr val="00B0F0"/>
                </a:solidFill>
              </a:rPr>
              <a:t>*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дней за исключен</a:t>
            </a:r>
            <a:r>
              <a:rPr lang="ru-RU" sz="1200" b="1" i="1" dirty="0" smtClean="0"/>
              <a:t>ием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случаев, когда в реквизитах платежа допущена ошибка</a:t>
            </a:r>
          </a:p>
          <a:p>
            <a:pPr algn="ctr"/>
            <a:r>
              <a:rPr lang="ru-RU" sz="1200" b="1" i="1" u="sng" dirty="0" smtClean="0">
                <a:solidFill>
                  <a:srgbClr val="FF0000"/>
                </a:solidFill>
              </a:rPr>
              <a:t>Суббота и воскресенье, а также общероссийские праздники не являются банковскими днями. </a:t>
            </a: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73950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2.</a:t>
            </a:r>
            <a:r>
              <a:rPr lang="en-US" sz="1400" dirty="0" smtClean="0"/>
              <a:t> </a:t>
            </a:r>
            <a:r>
              <a:rPr lang="ru-RU" sz="1400" dirty="0" smtClean="0"/>
              <a:t>«Прием пожертвований»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557" y="3255632"/>
            <a:ext cx="5116922" cy="2261600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pPr marL="342900" indent="-342900">
              <a:buFont typeface="+mj-lt"/>
              <a:buAutoNum type="arabicPeriod"/>
            </a:pPr>
            <a:endParaRPr lang="ru-RU" sz="1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ПАО Сбербанк не несет ответственности за ошибки</a:t>
            </a:r>
            <a:r>
              <a:rPr lang="ru-RU" sz="1000" b="1" i="1" dirty="0" smtClean="0">
                <a:solidFill>
                  <a:srgbClr val="0070C0"/>
                </a:solidFill>
              </a:rPr>
              <a:t>,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допущенные жертвователем либо иной кредитной организацией при перечислении пожертвований на специальный избирательный счет кандидата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Зачисление средств на счет осуществляется на основании действующих нормативных актов Банка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Несмотря на то, что пожертвование от физического лица можно осуществить сразу после открытия счета, рекомендуем  жертвователям обращаться в ПАО Сбербанк на следующий рабочий день, для исключения возможности ошибки жертвователя при перечислении пожертвования в части указания сведений о себе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5661248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560" y="580758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* </a:t>
            </a:r>
            <a:r>
              <a:rPr lang="ru-RU" sz="1000" dirty="0" smtClean="0"/>
              <a:t>В соответствии с ч.2 ст. 73 </a:t>
            </a:r>
            <a:r>
              <a:rPr lang="ru-RU" sz="1000" dirty="0"/>
              <a:t>Федерального </a:t>
            </a:r>
            <a:r>
              <a:rPr lang="ru-RU" sz="1000" dirty="0" smtClean="0"/>
              <a:t>закона «О </a:t>
            </a:r>
            <a:r>
              <a:rPr lang="ru-RU" sz="1000" dirty="0"/>
              <a:t>выборах депутатов Государственной Думы Федерального Собрания Российской </a:t>
            </a:r>
            <a:r>
              <a:rPr lang="ru-RU" sz="1000" dirty="0" smtClean="0"/>
              <a:t>Федерации» добровольные </a:t>
            </a:r>
            <a:r>
              <a:rPr lang="ru-RU" sz="1000" dirty="0"/>
              <a:t>пожертвования в избирательный фонд перечисляются (зачисляются) на специальный избирательный счет отделениями связи и кредитными организациями не позднее операционного дня, следующего за днем получения соответствующего платежного документа. При этом перевод денежных средств осуществляется в срок не более трех рабочих дней начиная со дня списания денежных средств с банковского счета плательщика или со дня предоставления плательщиком наличных денежных средств в целях перевода денежных средств без открытия банковского счета</a:t>
            </a:r>
          </a:p>
        </p:txBody>
      </p:sp>
    </p:spTree>
    <p:extLst>
      <p:ext uri="{BB962C8B-B14F-4D97-AF65-F5344CB8AC3E}">
        <p14:creationId xmlns:p14="http://schemas.microsoft.com/office/powerpoint/2010/main" val="8219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75784"/>
              </p:ext>
            </p:extLst>
          </p:nvPr>
        </p:nvGraphicFramePr>
        <p:xfrm>
          <a:off x="4572000" y="980728"/>
          <a:ext cx="4121585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980728"/>
                        <a:ext cx="4121585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3.</a:t>
            </a:r>
            <a:r>
              <a:rPr lang="en-US" sz="1400" dirty="0" smtClean="0"/>
              <a:t> </a:t>
            </a:r>
            <a:r>
              <a:rPr lang="ru-RU" sz="1400" dirty="0" smtClean="0"/>
              <a:t>«Памятка для жертвователей – физических лиц и индивидуальных предпринимателей»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20706"/>
              </p:ext>
            </p:extLst>
          </p:nvPr>
        </p:nvGraphicFramePr>
        <p:xfrm>
          <a:off x="-1" y="980728"/>
          <a:ext cx="4153119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3" name="Acrobat Document" r:id="rId6" imgW="5667172" imgH="8019870" progId="AcroExch.Document.7">
                  <p:embed/>
                </p:oleObj>
              </mc:Choice>
              <mc:Fallback>
                <p:oleObj name="Acrobat Document" r:id="rId6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" y="980728"/>
                        <a:ext cx="4153119" cy="587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/>
              <a:t>Тема </a:t>
            </a:r>
            <a:r>
              <a:rPr lang="ru-RU" sz="1400" dirty="0" smtClean="0"/>
              <a:t>4.</a:t>
            </a:r>
            <a:r>
              <a:rPr lang="en-US" sz="1400" dirty="0" smtClean="0"/>
              <a:t> </a:t>
            </a:r>
            <a:r>
              <a:rPr lang="ru-RU" sz="1400" dirty="0"/>
              <a:t>«Памятка для жертвователей – </a:t>
            </a:r>
            <a:r>
              <a:rPr lang="ru-RU" sz="1400" dirty="0" smtClean="0"/>
              <a:t>юридических лиц»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93195"/>
              </p:ext>
            </p:extLst>
          </p:nvPr>
        </p:nvGraphicFramePr>
        <p:xfrm>
          <a:off x="0" y="980728"/>
          <a:ext cx="4139952" cy="58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4139952" cy="585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40276"/>
              </p:ext>
            </p:extLst>
          </p:nvPr>
        </p:nvGraphicFramePr>
        <p:xfrm>
          <a:off x="4554871" y="980728"/>
          <a:ext cx="4121585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Acrobat Document" r:id="rId6" imgW="5667172" imgH="8019870" progId="AcroExch.Document.7">
                  <p:embed/>
                </p:oleObj>
              </mc:Choice>
              <mc:Fallback>
                <p:oleObj name="Acrobat Document" r:id="rId6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4871" y="980728"/>
                        <a:ext cx="4121585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8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/>
              <a:t>Тема 4.</a:t>
            </a:r>
            <a:r>
              <a:rPr lang="en-US" sz="1400" dirty="0"/>
              <a:t> </a:t>
            </a:r>
            <a:r>
              <a:rPr lang="ru-RU" sz="1400" dirty="0"/>
              <a:t>«Памятка для жертвователей – юридических лиц»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17040"/>
              </p:ext>
            </p:extLst>
          </p:nvPr>
        </p:nvGraphicFramePr>
        <p:xfrm>
          <a:off x="2555776" y="1004968"/>
          <a:ext cx="4104456" cy="58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1004968"/>
                        <a:ext cx="4104456" cy="580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ранее дня открытия специального избирательного счета кандидата в подразделении ПАО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Сбербанк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по месту открытия специального избирательного счета кандидата) и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 с понедельника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пятницу (за исключением выходных и праздничных дней)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часы работы подразделения ПАО Сбербанк Вы или Ваш представитель по финансовым </a:t>
            </a:r>
            <a:r>
              <a:rPr lang="ru-RU" sz="1200" b="1" i="1" dirty="0" smtClean="0"/>
              <a:t>вопросам (при наличии у него таких полномочий)  можете осуществить следующие операции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Приходные кассовые операции. Зачисление денежных средств осуществляется после внесения средств в кассу подразделения ПАО Сбербанк.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Расходные кассовые операции. Списание денежных средств осуществляется после выдачи средств со счета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Безналичное перечисление средств (при наличии положительного остатка) со специального избирательного счета с оформлением платежного поручения (платежное поручение может быть оформлено заранее и предоставлено в Банк, или оформлено непосредственно в Банке).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Получение выписок о движении средств по счету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b="1" i="1" dirty="0"/>
          </a:p>
          <a:p>
            <a:pPr marL="342900" indent="-342900">
              <a:buFont typeface="+mj-lt"/>
              <a:buAutoNum type="arabicPeriod" startAt="2"/>
            </a:pPr>
            <a:r>
              <a:rPr lang="ru-RU" sz="1200" b="1" i="1" dirty="0" smtClean="0"/>
              <a:t>Осуществление операций возможно только при предоставлении паспорта гражданина РФ </a:t>
            </a:r>
            <a:r>
              <a:rPr lang="ru-RU" sz="1200" b="1" i="1" dirty="0"/>
              <a:t>(либо </a:t>
            </a:r>
            <a:r>
              <a:rPr lang="ru-RU" sz="1200" b="1" i="1" dirty="0" smtClean="0"/>
              <a:t>заменяющего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паспорт документа)</a:t>
            </a:r>
            <a:endParaRPr lang="ru-RU" sz="1200" b="1" i="1" dirty="0">
              <a:solidFill>
                <a:srgbClr val="00B0F0"/>
              </a:solidFill>
            </a:endParaRP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3556" y="452967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5.</a:t>
            </a:r>
            <a:r>
              <a:rPr lang="en-US" sz="1400" dirty="0" smtClean="0"/>
              <a:t> </a:t>
            </a:r>
            <a:r>
              <a:rPr lang="ru-RU" sz="1400" dirty="0" smtClean="0"/>
              <a:t>«Операции по специальному избирательному счету кандидата»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3645024"/>
            <a:ext cx="6840760" cy="2554221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Совершение операций происходит в режиме работы подразделения ПАО Сбербанк, за исключение выходных и праздничных дней в условиях пятидневной рабочей недели (понедельник –пятница).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Выписка по счету – это документ, содержащий информацию по движению средств по счету (дата, сумма операции и т.д.) Выписка не является сведениями, передаваемых в избирательную комиссию ПАО Сбербанк. </a:t>
            </a:r>
            <a:r>
              <a:rPr lang="ru-RU" sz="1000" b="1" i="1" dirty="0" smtClean="0">
                <a:solidFill>
                  <a:srgbClr val="FF0000"/>
                </a:solidFill>
              </a:rPr>
              <a:t>У ПАО Сбербанк нет обязанности передавать Сведения по формам ЦИК России кандидату.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ПАО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Сбербанк Банк не контролирует поступление и расходование денежных средств со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счета кандидата,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их целевое использование. Контроль за правомерностью поступления и расходования денежных средств, находящихся на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данном счете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осуществляется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избирательной комиссией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6453336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/&gt;&lt;m_precDefaultPercent/&gt;&lt;m_precDefaultDate/&gt;&lt;m_precDefaultYear/&gt;&lt;m_precDefaultQuarter/&gt;&lt;m_precDefaultMonth/&gt;&lt;m_precDefaultWeek/&gt;&lt;m_precDefaultDay/&gt;&lt;m_mruColor&gt;&lt;m_vecMRU length=&quot;1&quot;&gt;&lt;elem m_fUsage=&quot;1.00000000000000000000E+000&quot;&gt;&lt;m_ppcolschidx val=&quot;0&quot;/&gt;&lt;m_rgb r=&quot;b&quot; g=&quot;59&quot; b=&quot;2a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dxyezYREOwTu.pHH_A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heme/theme1.xml><?xml version="1.0" encoding="utf-8"?>
<a:theme xmlns:a="http://schemas.openxmlformats.org/drawingml/2006/main" name="Sber_2014">
  <a:themeElements>
    <a:clrScheme name="SBRF_new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9BBB59"/>
      </a:accent3>
      <a:accent4>
        <a:srgbClr val="C6DE27"/>
      </a:accent4>
      <a:accent5>
        <a:srgbClr val="17AF38"/>
      </a:accent5>
      <a:accent6>
        <a:srgbClr val="9B9CA1"/>
      </a:accent6>
      <a:hlink>
        <a:srgbClr val="0B592A"/>
      </a:hlink>
      <a:folHlink>
        <a:srgbClr val="17AF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34548</TotalTime>
  <Words>1045</Words>
  <Application>Microsoft Office PowerPoint</Application>
  <PresentationFormat>Экран (4:3)</PresentationFormat>
  <Paragraphs>110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Sber_2014</vt:lpstr>
      <vt:lpstr>36_Firm Format - Russian</vt:lpstr>
      <vt:lpstr>Firm Format - Russian</vt:lpstr>
      <vt:lpstr>1_Firm Format - Russian</vt:lpstr>
      <vt:lpstr>2_Firm Format - Russian</vt:lpstr>
      <vt:lpstr>3_Firm Format - Russian</vt:lpstr>
      <vt:lpstr>4_Firm Format - Russian</vt:lpstr>
      <vt:lpstr>5_Firm Format - Russian</vt:lpstr>
      <vt:lpstr>Тема Office</vt:lpstr>
      <vt:lpstr>think-cell Slide</vt:lpstr>
      <vt:lpstr>Acrobat Document</vt:lpstr>
      <vt:lpstr>Презентация PowerPoint</vt:lpstr>
      <vt:lpstr>Содержание</vt:lpstr>
      <vt:lpstr>Тема 1. «Открытие специального избирательного счета»</vt:lpstr>
      <vt:lpstr>Тема 1. «Открытие специального избирательного счета»</vt:lpstr>
      <vt:lpstr>Тема 2. «Прием пожертвований»</vt:lpstr>
      <vt:lpstr>Тема 3. «Памятка для жертвователей – физических лиц и индивидуальных предпринимателей»</vt:lpstr>
      <vt:lpstr>Тема 4. «Памятка для жертвователей – юридических лиц»</vt:lpstr>
      <vt:lpstr>Тема 4. «Памятка для жертвователей – юридических лиц»</vt:lpstr>
      <vt:lpstr>Тема 5. «Операции по специальному избирательному счету кандидата»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Kostyuk</dc:creator>
  <cp:lastModifiedBy>user</cp:lastModifiedBy>
  <cp:revision>896</cp:revision>
  <cp:lastPrinted>2015-12-01T14:52:37Z</cp:lastPrinted>
  <dcterms:created xsi:type="dcterms:W3CDTF">2014-05-28T05:45:01Z</dcterms:created>
  <dcterms:modified xsi:type="dcterms:W3CDTF">2016-06-24T16:52:00Z</dcterms:modified>
</cp:coreProperties>
</file>